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4" r:id="rId33"/>
    <p:sldId id="282" r:id="rId34"/>
    <p:sldId id="283" r:id="rId35"/>
    <p:sldId id="285" r:id="rId36"/>
    <p:sldId id="286" r:id="rId37"/>
    <p:sldId id="287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89" d="100"/>
          <a:sy n="89" d="100"/>
        </p:scale>
        <p:origin x="30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5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Oct. 22, 29, Nov. 5, 2020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667000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background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29093"/>
              </p:ext>
            </p:extLst>
          </p:nvPr>
        </p:nvGraphicFramePr>
        <p:xfrm>
          <a:off x="1524000" y="1579688"/>
          <a:ext cx="70548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3" imgW="2527300" imgH="241300" progId="Equation.DSMT4">
                  <p:embed/>
                </p:oleObj>
              </mc:Choice>
              <mc:Fallback>
                <p:oleObj name="Equation" r:id="rId3" imgW="25273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579688"/>
                        <a:ext cx="70548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plots:</a:t>
                </a:r>
              </a:p>
              <a:p>
                <a:pPr lvl="1"/>
                <a:r>
                  <a:rPr lang="en-US" dirty="0"/>
                  <a:t>plot response (y) vs. predictors, with smooth summaries</a:t>
                </a:r>
              </a:p>
              <a:p>
                <a:pPr lvl="1"/>
                <a:r>
                  <a:rPr lang="en-US" dirty="0"/>
                  <a:t>scatterplot matrix --- all pairs</a:t>
                </a:r>
              </a:p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vs. predictors, controlling for variables not shown.</a:t>
                </a:r>
              </a:p>
              <a:p>
                <a:r>
                  <a:rPr lang="en-US" dirty="0"/>
                  <a:t>Diagnostic plots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head(Prestige)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 education income women prestige census type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gov.administrators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13.11  12351 11.16     68.8   1113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general.managers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12.26  25879  4.02     69.1   1130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accountants             12.77   9271 15.70     63.4   1171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purchasing.officers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11.42   8865  9.11     56.8   1175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chemists                14.62   8403 11.68     73.5   2111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physicists              15.64  11030  5.13     77.6   2113 prof</a:t>
            </a: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/>
              <a:t>Arrow rule: move on the scale of powers in direction of the bulge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interaction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is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5867400" cy="39703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mod1 &lt;- lm(prestige ~ education + poly(women, 2) +</a:t>
            </a:r>
          </a:p>
          <a:p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                     log(income)*type, data=Prestige)</a:t>
            </a:r>
          </a:p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summary(mod1)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Coefficients:</a:t>
            </a:r>
          </a:p>
          <a:p>
            <a:r>
              <a:rPr lang="en-US" sz="1200" dirty="0">
                <a:latin typeface="Lucida Console" pitchFamily="49" charset="0"/>
              </a:rPr>
              <a:t>                     Estimate Std. Error t value </a:t>
            </a:r>
            <a:r>
              <a:rPr lang="en-US" sz="1200" dirty="0" err="1">
                <a:latin typeface="Lucida Console" pitchFamily="49" charset="0"/>
              </a:rPr>
              <a:t>Pr</a:t>
            </a:r>
            <a:r>
              <a:rPr lang="en-US" sz="1200" dirty="0">
                <a:latin typeface="Lucida Console" pitchFamily="49" charset="0"/>
              </a:rPr>
              <a:t>(&gt;|t|)    </a:t>
            </a:r>
          </a:p>
          <a:p>
            <a:r>
              <a:rPr lang="en-US" sz="1200" dirty="0">
                <a:latin typeface="Lucida Console" pitchFamily="49" charset="0"/>
              </a:rPr>
              <a:t>(Intercept)          -137.500     23.522   -5.85  8.2e-08 ***</a:t>
            </a:r>
          </a:p>
          <a:p>
            <a:r>
              <a:rPr lang="en-US" sz="1200" dirty="0">
                <a:latin typeface="Lucida Console" pitchFamily="49" charset="0"/>
              </a:rPr>
              <a:t>education               2.959      0.582    5.09  2.0e-06 ***</a:t>
            </a:r>
          </a:p>
          <a:p>
            <a:r>
              <a:rPr lang="en-US" sz="1200" dirty="0">
                <a:latin typeface="Lucida Console" pitchFamily="49" charset="0"/>
              </a:rPr>
              <a:t>poly(women, 2)1        28.339     10.190    2.78   0.0066 ** </a:t>
            </a:r>
          </a:p>
          <a:p>
            <a:r>
              <a:rPr lang="en-US" sz="1200" dirty="0">
                <a:latin typeface="Lucida Console" pitchFamily="49" charset="0"/>
              </a:rPr>
              <a:t>poly(women, 2)2        12.566      7.095    1.77   0.0800 .  </a:t>
            </a:r>
          </a:p>
          <a:p>
            <a:r>
              <a:rPr lang="en-US" sz="1200" dirty="0">
                <a:latin typeface="Lucida Console" pitchFamily="49" charset="0"/>
              </a:rPr>
              <a:t>log(income)            17.514      2.916    6.01  4.1e-08 ***</a:t>
            </a:r>
          </a:p>
          <a:p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            74.276     30.736    2.42   0.0177 *  </a:t>
            </a:r>
          </a:p>
          <a:p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             0.969     39.495    0.02   0.9805  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-7.698      3.451   -2.23   0.0282 *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-0.466      4.620   -0.10   0.9199    </a:t>
            </a:r>
          </a:p>
          <a:p>
            <a:r>
              <a:rPr lang="en-US" sz="1200" dirty="0">
                <a:latin typeface="Lucida Console" pitchFamily="49" charset="0"/>
              </a:rPr>
              <a:t>---</a:t>
            </a:r>
          </a:p>
          <a:p>
            <a:r>
              <a:rPr lang="en-US" sz="1200" dirty="0" err="1">
                <a:latin typeface="Lucida Console" pitchFamily="49" charset="0"/>
              </a:rPr>
              <a:t>Signif</a:t>
            </a:r>
            <a:r>
              <a:rPr lang="en-US" sz="1200" dirty="0">
                <a:latin typeface="Lucida Console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Multiple R-squared:  </a:t>
            </a:r>
            <a:r>
              <a:rPr lang="en-US" sz="1200" dirty="0">
                <a:solidFill>
                  <a:srgbClr val="FF0000"/>
                </a:solidFill>
                <a:latin typeface="Lucida Console" pitchFamily="49" charset="0"/>
              </a:rPr>
              <a:t>0.879</a:t>
            </a:r>
            <a:r>
              <a:rPr lang="en-US" sz="1200" dirty="0">
                <a:latin typeface="Lucida Console" pitchFamily="49" charset="0"/>
              </a:rPr>
              <a:t>,	Adjusted R-squared:  0.868 </a:t>
            </a:r>
          </a:p>
          <a:p>
            <a:r>
              <a:rPr lang="en-US" sz="1200" dirty="0">
                <a:latin typeface="Lucida Console" pitchFamily="49" charset="0"/>
              </a:rPr>
              <a:t>F-statistic: 81.1 on 8 and 89 DF,  p-value: &lt;2e-16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2361" y="129539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allow women</a:t>
            </a:r>
            <a:r>
              <a:rPr lang="en-US" sz="1600" baseline="30000" dirty="0"/>
              <a:t>2</a:t>
            </a:r>
            <a:r>
              <a:rPr lang="en-US" sz="1600" dirty="0"/>
              <a:t> term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interaction of log(income) and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6999" y="4865077"/>
            <a:ext cx="217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well!</a:t>
            </a:r>
          </a:p>
        </p:txBody>
      </p:sp>
      <p:sp>
        <p:nvSpPr>
          <p:cNvPr id="7" name="Oval 6"/>
          <p:cNvSpPr/>
          <p:nvPr/>
        </p:nvSpPr>
        <p:spPr>
          <a:xfrm>
            <a:off x="2331427" y="4744943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9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of the response against predictors</a:t>
                </a:r>
              </a:p>
              <a:p>
                <a:pPr lvl="1"/>
                <a:r>
                  <a:rPr lang="en-US" dirty="0"/>
                  <a:t>But must control for other predictors not shown in a given plot</a:t>
                </a:r>
              </a:p>
              <a:p>
                <a:pPr lvl="1"/>
                <a:r>
                  <a:rPr lang="en-US" dirty="0"/>
                  <a:t>Variables not shown in a given plot are averaged over.</a:t>
                </a:r>
              </a:p>
              <a:p>
                <a:pPr lvl="1"/>
                <a:r>
                  <a:rPr lang="en-US" dirty="0"/>
                  <a:t>Slopes of lines reflect the partial coefficient in the model</a:t>
                </a:r>
              </a:p>
              <a:p>
                <a:pPr lvl="1"/>
                <a:r>
                  <a:rPr lang="en-US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 rotWithShape="1">
                <a:blip r:embed="rId2"/>
                <a:stretch>
                  <a:fillRect l="-1852" t="-2345" r="-2222" b="-3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latin typeface="Lucida Sans Typewriter" pitchFamily="49" charset="0"/>
              </a:rPr>
              <a:t>vignette(“predictor-effects-gallery”, package=“effects)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partial slope for education.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2.96 points, (other predictors held fixed)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09051" cy="4324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dirty="0"/>
              <a:t>Influence </a:t>
            </a:r>
            <a:r>
              <a:rPr lang="en-US" dirty="0">
                <a:sym typeface="Symbol"/>
              </a:rPr>
              <a:t> Residual (y -ŷ) × Hat-value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470328"/>
              </p:ext>
            </p:extLst>
          </p:nvPr>
        </p:nvGraphicFramePr>
        <p:xfrm>
          <a:off x="4191000" y="1710173"/>
          <a:ext cx="1066801" cy="4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1710173"/>
                        <a:ext cx="1066801" cy="48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r>
              <a:rPr lang="en-US" sz="2800" dirty="0"/>
              <a:t>Diagnostic plots can reveal influential observations and need </a:t>
            </a:r>
            <a:r>
              <a:rPr lang="en-US" sz="2800"/>
              <a:t>for transformations.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coefficient with 95% CI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2346</Words>
  <Application>Microsoft Office PowerPoint</Application>
  <PresentationFormat>On-screen Show (4:3)</PresentationFormat>
  <Paragraphs>338</Paragraphs>
  <Slides>37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Plots for linear models</vt:lpstr>
      <vt:lpstr>Occupational Prestige data</vt:lpstr>
      <vt:lpstr>Informative scatterplots</vt:lpstr>
      <vt:lpstr>Informative scatterplots</vt:lpstr>
      <vt:lpstr>Try log(income)</vt:lpstr>
      <vt:lpstr>Stratify by type?</vt:lpstr>
      <vt:lpstr>Scatterplot matrix</vt:lpstr>
      <vt:lpstr>Fit a model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Linear Models:  An R Bag of Tricks Session 1: Getting Started</dc:title>
  <dc:creator>Michael L Friendly</dc:creator>
  <cp:lastModifiedBy>Michael L Friendly</cp:lastModifiedBy>
  <cp:revision>5</cp:revision>
  <dcterms:created xsi:type="dcterms:W3CDTF">2020-10-21T19:20:40Z</dcterms:created>
  <dcterms:modified xsi:type="dcterms:W3CDTF">2020-10-21T19:51:04Z</dcterms:modified>
</cp:coreProperties>
</file>